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9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7T17:32:06.8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24575,'8'0'0,"0"0"0,-2 0 0,3 0 0,-3 0 0,3 0 0,-3 0 0,-1 0 0,1 0 0,-1 0 0,1 0 0,-1 0 0,1 0 0,-1 0 0,1 0 0,0 0 0,-1 0 0,1 0 0,-1 0 0,1 0 0,-1 0 0,0 0 0,1 0 0,0 0 0,-1 0 0,1 0 0,-1 0 0,1 0 0,-1 0 0,1 0 0,0 0 0,-1 0 0,0 0 0,1 0 0,-1 0 0,0 0 0,1 0 0,-1 0 0,1 0 0,-1 0 0,1 0 0,-1 0 0,0 0 0,1 0 0,-1 0 0,0 0 0,1 0 0,-1 0 0,1 0 0,0 0 0,-1 0 0,1 0 0,-1 0 0,1 0 0,-1 0 0,1 0 0,-1 2 0,1-1 0,-1 1 0,1-2 0,-1 0 0,1 0 0,-1 0 0,1 0 0,-1 3 0,1-3 0,-1 3 0,1-3 0,-1 0 0,1 0 0,-1 0 0,1 0 0,-1 0 0,1 0 0,0 0 0,0 0 0,-1 0 0,0 0 0,1 0 0,-1 0 0,1 3 0,-1-3 0,1 3 0,0-3 0,-1 0 0,1 0 0,3 0 0,-3 0 0,3 0 0,-3 0 0,-1 0 0,1 0 0,0 0 0,0 0 0,-1 0 0,1 0 0,0 0 0,-1 0 0,1 0 0,0 0 0,-1 0 0,1 0 0,-1 0 0,1 0 0,-1 0 0,1 0 0,0 0 0,-1 0 0,1 0 0,0 0 0,-1 0 0,1 0 0,-1 0 0,1 0 0,-1 0 0,1 0 0,0 0 0,-1 0 0,1 0 0,-1 0 0,1 0 0,-1 0 0,1 0 0,0 0 0,-1 0 0,1 0 0,-1 0 0,1 0 0,0 0 0,-1 0 0,1 0 0,-1 0 0,1 0 0,-1 0 0,1 0 0,-1 0 0,1 0 0,-1 0 0,1 0 0,-1 0 0,1 0 0,0 0 0,-1 0 0,-2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7T17:32:09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24575,'0'8'0,"0"0"0,0-2 0,0 0 0,0-1 0,0 1 0,0 0 0,0-1 0,0 1 0,0-1 0,0 1 0,0 0 0,0-1 0,0 1 0,0 0 0,0-1 0,0 1 0,0 0 0,0 0 0,0 2 0,0-1 0,0 5 0,0-6 0,0 3 0,0-3 0,0-1 0,0 1 0,0 0 0,0-1 0,0 1 0,0 0 0,0-1 0,0 1 0,0 3 0,0-3 0,0 3 0,0 0 0,0-3 0,2 6 0,-1-6 0,2 6 0,-3-5 0,0 2 0,0-4 0,3 4 0,-3-3 0,3 3 0,-3 0 0,0-3 0,0 3 0,0-3 0,0 3 0,0-3 0,0 3 0,0-4 0,0 1 0,0 0 0,0 0 0,0-1 0,0 1 0,0 0 0,0-1 0,0 1 0,0 0 0,0-1 0,0 1 0,3 0 0,-3-1 0,3 1 0,-3 0 0,0-1 0,0 1 0,2-1 0,-1 1 0,1-1 0,-2 1 0,3 0 0,-3-1 0,3 1 0,-3-1 0,2-2 0,-1 2 0,1-2 0,-2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7T17:32:12.4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24575,'0'9'0,"0"-1"0,0-3 0,0 1 0,0 0 0,0-1 0,0 1 0,0 0 0,0-1 0,0 1 0,0 0 0,0 0 0,0-1 0,0 1 0,0-1 0,0 1 0,0-1 0,0 1 0,0-1 0,0 1 0,2 0 0,-1-1 0,1 1 0,1-1 0,-3 1 0,3 0 0,-3-1 0,0 1 0,0 0 0,2-1 0,-1 1 0,2 0 0,-3-1 0,0 1 0,2 0 0,-1-1 0,1 1 0,-2 0 0,0-1 0,0 1 0,0 0 0,3 0 0,-3-1 0,3 1 0,-3 0 0,0-1 0,0 1 0,0-1 0,0 1 0,0 0 0,0-1 0,3 1 0,-3-1 0,3 1 0,-3 0 0,0-1 0,0 1 0,0-1 0,0 0 0,0 1 0,2-1 0,-1 1 0,1 0 0,-2 0 0,0-1 0,3-2 0,-2 2 0,1-2 0,-2 3 0,0-1 0,3 1 0,-3-1 0,3 1 0,-3-1 0,2-2 0,-1 2 0,2-2 0,-1 2 0,-1 1 0,1 0 0,1-1 0,-3 1 0,3-1 0,-1-2 0,-2 0 0,3-3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7T17:32:14.7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24575,'0'8'0,"0"0"0,0-3 0,0 1 0,0 0 0,0-1 0,0 1 0,0 0 0,0-1 0,0 1 0,0 0 0,0-1 0,3 1 0,-3-1 0,3 1 0,-3 0 0,3-1 0,-3 1 0,3 0 0,-3 0 0,0-1 0,0 1 0,0 0 0,0-1 0,0 1 0,0 0 0,2-1 0,-1 1 0,1-1 0,-2 0 0,0 1 0,3-3 0,-3 2 0,3-2 0,-3 3 0,2-3 0,-1 2 0,1-2 0,1 0 0,-2 2 0,1-1 0,1-1 0,-3 2 0,3-2 0,-1 3 0,1-1 0,0 1 0,2-1 0,-4 1 0,4 0 0,-4 0 0,4-3 0,-5 2 0,3-2 0,-1 0 0,-1 2 0,2-2 0,-1 3 0,-1-1 0,3 1 0,-3-1 0,4 1 0,-4-1 0,1 1 0,1 0 0,-3 0 0,5-1 0,-4 1 0,1-1 0,-2 1 0,3-3 0,-3 2 0,3-2 0,-1 3 0,-1-1 0,1 0 0,1 1 0,-3-1 0,2 1 0,1 0 0,-2-1 0,1 1 0,1 0 0,-3-1 0,3 1 0,-1-3 0,-1 2 0,1-2 0,-2 2 0,0 0 0,0-2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7T17:32:17.4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24575,'0'8'0,"0"3"0,0-4 0,0 4 0,0-1 0,0-1 0,0 3 0,0-5 0,0 5 0,0-6 0,0 6 0,0-6 0,0 3 0,0-3 0,0-1 0,0 1 0,0 0 0,0-1 0,0 1 0,0 3 0,2-3 0,-1 3 0,1-3 0,-2 2 0,0-1 0,0 2 0,3-4 0,-3 1 0,3 0 0,-3-1 0,0 1 0,2 0 0,-1 0 0,2-1 0,-3 1 0,2 0 0,-1-1 0,1 1 0,1 0 0,-3-1 0,3 1 0,0 0 0,-3 0 0,3-1 0,-3 1 0,2-1 0,-1 1 0,1 0 0,-2-1 0,3 1 0,-2 0 0,1-1 0,-2 1 0,0 0 0,0 0 0,0-1 0,3 1 0,-3-1 0,3 1 0,-3 0 0,0-1 0,0 1 0,0-1 0,2-2 0,-1 2 0,4-2 0,-5 2 0,5 0 0,-4 1 0,3-3 0,-3 1 0,1-3 0,-2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7T17:32:20.8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24575,'0'8'0,"0"0"0,0-2 0,0 0 0,0-1 0,0 1 0,0 0 0,0-1 0,0 4 0,0-2 0,0 1 0,0 1 0,0-2 0,0 1 0,2-2 0,-1 0 0,2 3 0,-1-3 0,-1 3 0,1-4 0,-2 4 0,3-2 0,-3 1 0,6 1 0,-6-2 0,3 5 0,0-6 0,-3 6 0,3-6 0,0 6 0,-3-5 0,3 1 0,-3-2 0,3 0 0,-3-1 0,3 1 0,-3 0 0,0-1 0,0 1 0,2 0 0,-1 0 0,2-1 0,-3 1 0,0 0 0,0-1 0,0 1 0,0-1 0,2 1 0,-1-1 0,1 1 0,-2-1 0,0 1 0,0 0 0,0-1 0,3-2 0,-3 2 0,3-2 0,-3 2 0,0 1 0,2-1 0,-1 1 0,1 0 0,-2-1 0,0 1 0,0-1 0,3 1 0,-3-1 0,3 1 0,-3-1 0,0 1 0,0-1 0,0 1 0,0 0 0,2-1 0,-1 1 0,1-1 0,-2-2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7T17:32:23.9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24575,'0'8'0,"0"0"0,0-2 0,0 0 0,0-1 0,0 1 0,0 0 0,2-1 0,-1 1 0,2 0 0,-1-1 0,-1 1 0,1 0 0,1 0 0,-2-1 0,3 1 0,-3-1 0,4 1 0,-4 0 0,4-1 0,-5 1 0,5 0 0,-2-1 0,1 1 0,1 0 0,-5-1 0,5 1 0,-1 0 0,-1 0 0,-1-1 0,1 1 0,0-1 0,0 1 0,-1-1 0,-2 1 0,3-3 0,-3 2 0,3-2 0,-1 3 0,-1-1 0,1 1 0,-2-1 0,0 1 0,3-3 0,-3 2 0,3-2 0,-3 3 0,0 0 0,0-1 0,0 1 0,0 0 0,0-1 0,0 1 0,0-1 0,0 1 0,2-1 0,-1 1 0,1 0 0,-2-1 0,0 1 0,0-1 0,0 1 0,0 0 0,0-1 0,0 1 0,0-1 0,0 0 0,0 1 0,3-3 0,-2 2 0,1-2 0,-2 2 0,0 0 0,3-2 0,-3 2 0,3-2 0,-3 3 0,2-1 0,-1 1 0,1-1 0,-2 1 0,0-1 0,0-2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7T17:32:26.4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24575,'0'15'0,"0"-3"0,0-4 0,0 1 0,0-3 0,0 6 0,0-6 0,0 3 0,3 0 0,-2-3 0,1 3 0,-2 0 0,3-3 0,-2 3 0,1 0 0,-2-3 0,3 6 0,-2-5 0,1 4 0,-2-1 0,3-1 0,-2 3 0,1-2 0,1 2 0,-2-2 0,1 2 0,-2-6 0,3 3 0,-2-3 0,1-1 0,-2 1 0,0 0 0,2-1 0,-1 1 0,4-1 0,-5 1 0,3-1 0,-1 1 0,-1-1 0,1 0 0,0 1 0,-1-1 0,2 1 0,-1 0 0,-1 0 0,1-1 0,1 1 0,-3-1 0,3 1 0,-1-1 0,-1 1 0,1 0 0,1 2 0,-2-1 0,4 2 0,-4-4 0,1 1 0,-2 0 0,0-1 0,3-1 0,-3-2 0,3-2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B3A3-2705-4DC0-B918-D3A1FE48C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6EB85-3515-4D8C-8A49-7F7DA8B1E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9EC2C-A3F8-4F96-B1E3-51F3C8DB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C8E64-FA85-4785-8F19-7511821CB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90E4A-4F7D-4A04-9ACD-DE2FC39A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666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005B-E7D3-4DE5-9D41-AF650DC0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8F3C3-75BC-468B-8BE6-7330D55CC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6E42-F386-446F-AD8A-C557087D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6070F-8B52-4776-BE1D-9D87E37EA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F5CCD-3E2A-4C37-B16C-A77EFD736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5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813CB5-D96B-48A1-A6EA-32B8763F3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05F19-304E-4C85-8B11-807F5F09C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7D2FF-C4BB-47F8-B9A2-28B1B95D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3FCFC-3A62-4F2D-B63C-C46080E7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B7A29-450D-4CD8-A7A7-80A5D7EE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019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BB2D-787C-4CF1-9CCA-F50F76A2A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479A0-BF20-4C10-9449-DDEC18ED9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3DE27-C57F-4915-A315-21DFF344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6CEF7-CC8A-4D44-8FCD-164C8224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70DDD-C485-450C-A906-5F5D9EF5F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693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F2C2E-A112-468E-937D-A5C5778A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80A7F-A167-462B-A3EA-3700E0DC3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55237-B302-4A22-92B9-292645B2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DD4CE-6AD2-4F48-8649-DEAD5203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8BAAD-5721-4358-84AA-BE37EA7D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36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7D7F-CE89-46E4-BC9D-57E53F56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3D215-A8C0-4BCB-A13A-FE36E648E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E5664-7E7D-4DEF-9C63-9E7DAA6EA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D7F75-E38C-459C-B631-BDAD15824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4E6A4-2ACE-480C-BEC9-3F55D89C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FC577-873F-41FE-B194-C1D518C7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82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6F95E-23EF-4504-A786-FDDB669A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0C397-25D6-44D9-AD89-77F12AE0C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3E5C3-5D74-4852-A432-985501257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22079-F9B1-4A24-A11E-EB54A3AD6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41452-797E-4A3D-941C-081120070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45A6E-8600-4FC7-B4C9-19B6443A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9BBE3-99EF-4C8E-9D08-8A84882C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BDD40D-70F0-4A93-A805-97B67A9E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534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7D46-8383-4A41-BCB2-7FB6769F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D0291-D654-4F5E-817E-1BF36073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742E-91BB-428E-8EA4-CCBF1CDF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B6D3C4-3BD0-4FB3-820C-30CA8C08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9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03F3E-0381-4721-81D8-15C47EB8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1DB71-784B-44F6-B4AA-EE283C23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0290D-6565-41A9-9C8C-96880B90B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88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5646-4BB5-48F9-B2BF-732B2F9D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B9A37-F134-4233-8DF7-494E03ECD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FB873-A357-4C1A-AACD-1D9B7ECDF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A056A-8BD4-465A-84B0-D34240B8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65C05-9B96-462A-8276-3885807D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61A16-2E17-4BB3-99F8-2F799643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059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9256-87AE-473E-984E-0FB7F304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E9C617-9BC9-421F-87A5-BC1FA5A88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C8BE4-84DE-4114-8B89-8E87EFE83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3385C-0B18-4E45-B8E9-3CB207F5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D7D4F-2BAF-4767-A601-C93C1894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08D6D-1625-4599-BE36-C5F0DA50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190A8-70E5-4D25-AC83-0CADA7C0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F8D59-BBF3-4965-B0AB-F55A63047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3B2B4-5B56-4111-A827-6954285AD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6FD66-73DD-4C14-9C69-F3E39D5BD845}" type="datetimeFigureOut">
              <a:rPr lang="en-CA" smtClean="0"/>
              <a:t>2020-04-18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E8514-BC5E-434A-BF1C-F3A9EB8F87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5D0C3-22C5-4371-8E23-5687497CF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38BB-06F2-49CA-B8D9-1702865B0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36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pslearningcorner.weebly.com/uploads/1/3/1/4/131497031/phonicssoundsort__2_.pdf" TargetMode="External"/><Relationship Id="rId13" Type="http://schemas.openxmlformats.org/officeDocument/2006/relationships/hyperlink" Target="egg%20carton%20math.pdf" TargetMode="External"/><Relationship Id="rId18" Type="http://schemas.openxmlformats.org/officeDocument/2006/relationships/hyperlink" Target="https://www.youtube.com/watch?v=S3qjIN3J0b0" TargetMode="External"/><Relationship Id="rId26" Type="http://schemas.openxmlformats.org/officeDocument/2006/relationships/customXml" Target="../ink/ink2.xml"/><Relationship Id="rId39" Type="http://schemas.openxmlformats.org/officeDocument/2006/relationships/image" Target="../media/image8.png"/><Relationship Id="rId3" Type="http://schemas.openxmlformats.org/officeDocument/2006/relationships/hyperlink" Target="https://lpslearningcorner.weebly.com/uploads/1/3/1/4/131497031/what_writers_do.jpg" TargetMode="External"/><Relationship Id="rId21" Type="http://schemas.openxmlformats.org/officeDocument/2006/relationships/hyperlink" Target="../Desktop/nature-art-bird-prompts-0446.jpg" TargetMode="External"/><Relationship Id="rId34" Type="http://schemas.openxmlformats.org/officeDocument/2006/relationships/customXml" Target="../ink/ink6.xml"/><Relationship Id="rId7" Type="http://schemas.openxmlformats.org/officeDocument/2006/relationships/hyperlink" Target="https://lpslearningcorner.weebly.com/uploads/1/3/1/4/131497031/online_jp_action_sheets__1_.pdf" TargetMode="External"/><Relationship Id="rId12" Type="http://schemas.openxmlformats.org/officeDocument/2006/relationships/hyperlink" Target="https://lpslearningcorner.weebly.com/uploads/1/3/1/4/131497031/number_of_the_day.pdf" TargetMode="External"/><Relationship Id="rId17" Type="http://schemas.openxmlformats.org/officeDocument/2006/relationships/hyperlink" Target="https://www.youtube.com/watch?v=VaARSaHa5GA" TargetMode="External"/><Relationship Id="rId25" Type="http://schemas.openxmlformats.org/officeDocument/2006/relationships/image" Target="../media/image1.png"/><Relationship Id="rId33" Type="http://schemas.openxmlformats.org/officeDocument/2006/relationships/image" Target="../media/image5.png"/><Relationship Id="rId38" Type="http://schemas.openxmlformats.org/officeDocument/2006/relationships/customXml" Target="../ink/ink8.xml"/><Relationship Id="rId2" Type="http://schemas.openxmlformats.org/officeDocument/2006/relationships/hyperlink" Target="https://lpslearningcorner.weebly.com/uploads/1/3/1/4/131497031/reading_strategies.png" TargetMode="External"/><Relationship Id="rId16" Type="http://schemas.openxmlformats.org/officeDocument/2006/relationships/hyperlink" Target="https://lpslearningcorner.weebly.com/scavenger-hunts.html" TargetMode="External"/><Relationship Id="rId20" Type="http://schemas.openxmlformats.org/officeDocument/2006/relationships/hyperlink" Target="https://lpslearningcorner.weebly.com/freshgrade.html" TargetMode="External"/><Relationship Id="rId29" Type="http://schemas.openxmlformats.org/officeDocument/2006/relationships/image" Target="../media/image3.png"/><Relationship Id="rId41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26uXtUYssuo&amp;feature=youtu.be" TargetMode="External"/><Relationship Id="rId11" Type="http://schemas.openxmlformats.org/officeDocument/2006/relationships/hyperlink" Target="https://lpslearningcorner.weebly.com/uploads/1/3/1/4/131497031/kindergartencalendarjournalforallseasonsupdated.pdf" TargetMode="External"/><Relationship Id="rId24" Type="http://schemas.openxmlformats.org/officeDocument/2006/relationships/customXml" Target="../ink/ink1.xml"/><Relationship Id="rId32" Type="http://schemas.openxmlformats.org/officeDocument/2006/relationships/customXml" Target="../ink/ink5.xml"/><Relationship Id="rId37" Type="http://schemas.openxmlformats.org/officeDocument/2006/relationships/image" Target="../media/image7.png"/><Relationship Id="rId40" Type="http://schemas.openxmlformats.org/officeDocument/2006/relationships/image" Target="../media/image1.tiff"/><Relationship Id="rId5" Type="http://schemas.openxmlformats.org/officeDocument/2006/relationships/hyperlink" Target="https://www.thesprucecrafts.com/toilet-paper-roll-binoculars-4164742" TargetMode="External"/><Relationship Id="rId15" Type="http://schemas.openxmlformats.org/officeDocument/2006/relationships/hyperlink" Target="https://www.artforkidshub.com/how-to-draw-baby-bird-shapes/" TargetMode="External"/><Relationship Id="rId23" Type="http://schemas.openxmlformats.org/officeDocument/2006/relationships/hyperlink" Target="https://lpslearningcorner.weebly.com/extra-activities.html" TargetMode="External"/><Relationship Id="rId28" Type="http://schemas.openxmlformats.org/officeDocument/2006/relationships/customXml" Target="../ink/ink3.xml"/><Relationship Id="rId36" Type="http://schemas.openxmlformats.org/officeDocument/2006/relationships/customXml" Target="../ink/ink7.xml"/><Relationship Id="rId10" Type="http://schemas.openxmlformats.org/officeDocument/2006/relationships/hyperlink" Target="https://lpslearningcorner.weebly.com/uploads/1/3/1/4/131497031/sight_word_song.jpg" TargetMode="External"/><Relationship Id="rId19" Type="http://schemas.openxmlformats.org/officeDocument/2006/relationships/hyperlink" Target="https://www.youtube.com/watch?v=ridajl8uic0#action=share" TargetMode="External"/><Relationship Id="rId31" Type="http://schemas.openxmlformats.org/officeDocument/2006/relationships/image" Target="../media/image4.png"/><Relationship Id="rId4" Type="http://schemas.openxmlformats.org/officeDocument/2006/relationships/hyperlink" Target="https://www.getepic.com/app/read/58848" TargetMode="External"/><Relationship Id="rId9" Type="http://schemas.openxmlformats.org/officeDocument/2006/relationships/hyperlink" Target="https://lpslearningcorner.weebly.com/daily-practice.html" TargetMode="External"/><Relationship Id="rId14" Type="http://schemas.openxmlformats.org/officeDocument/2006/relationships/hyperlink" Target="https://www.youtube.com/watch?v=2aje33UPixE&amp;list=PLQ3h6kvJe6S3_46vaflmsD65RUTWuTlD6&amp;index=3" TargetMode="External"/><Relationship Id="rId22" Type="http://schemas.openxmlformats.org/officeDocument/2006/relationships/hyperlink" Target="../Desktop/Bird%20Watching.png" TargetMode="External"/><Relationship Id="rId27" Type="http://schemas.openxmlformats.org/officeDocument/2006/relationships/image" Target="../media/image2.png"/><Relationship Id="rId30" Type="http://schemas.openxmlformats.org/officeDocument/2006/relationships/customXml" Target="../ink/ink4.xml"/><Relationship Id="rId35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521B2F-BDDD-43A0-B4C0-988F5EFD8C3E}"/>
              </a:ext>
            </a:extLst>
          </p:cNvPr>
          <p:cNvSpPr/>
          <p:nvPr/>
        </p:nvSpPr>
        <p:spPr>
          <a:xfrm>
            <a:off x="3048000" y="3025460"/>
            <a:ext cx="6096000" cy="807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b="1" kern="1400" dirty="0">
                <a:solidFill>
                  <a:srgbClr val="FF9800"/>
                </a:solidFill>
                <a:latin typeface="Calibri" panose="020F0502020204030204" pitchFamily="34" charset="0"/>
              </a:rPr>
              <a:t> </a:t>
            </a:r>
            <a:endParaRPr lang="en-US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0FA812-8E96-432B-A9E7-5739AC92C386}"/>
              </a:ext>
            </a:extLst>
          </p:cNvPr>
          <p:cNvSpPr/>
          <p:nvPr/>
        </p:nvSpPr>
        <p:spPr>
          <a:xfrm>
            <a:off x="319596" y="230818"/>
            <a:ext cx="11620870" cy="807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b="1" kern="1400" dirty="0">
                <a:solidFill>
                  <a:srgbClr val="FF9800"/>
                </a:solidFill>
                <a:latin typeface="Calibri" panose="020F0502020204030204" pitchFamily="34" charset="0"/>
              </a:rPr>
              <a:t> </a:t>
            </a:r>
            <a:endParaRPr lang="en-US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8EF41B-5FF9-4FCE-89B5-601D1A782DE1}"/>
              </a:ext>
            </a:extLst>
          </p:cNvPr>
          <p:cNvSpPr/>
          <p:nvPr/>
        </p:nvSpPr>
        <p:spPr>
          <a:xfrm>
            <a:off x="3048000" y="3167198"/>
            <a:ext cx="6096000" cy="5236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000" b="1" kern="1400" dirty="0">
                <a:solidFill>
                  <a:srgbClr val="FF9800"/>
                </a:solidFill>
                <a:latin typeface="Calibri" panose="020F0502020204030204" pitchFamily="34" charset="0"/>
              </a:rPr>
              <a:t> </a:t>
            </a:r>
            <a:endParaRPr lang="en-US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1B07ED-05EF-4AAC-AD73-085F53F3C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12320"/>
              </p:ext>
            </p:extLst>
          </p:nvPr>
        </p:nvGraphicFramePr>
        <p:xfrm>
          <a:off x="251534" y="79513"/>
          <a:ext cx="11817122" cy="6761646"/>
        </p:xfrm>
        <a:graphic>
          <a:graphicData uri="http://schemas.openxmlformats.org/drawingml/2006/table">
            <a:tbl>
              <a:tblPr/>
              <a:tblGrid>
                <a:gridCol w="1624562">
                  <a:extLst>
                    <a:ext uri="{9D8B030D-6E8A-4147-A177-3AD203B41FA5}">
                      <a16:colId xmlns:a16="http://schemas.microsoft.com/office/drawing/2014/main" val="1012727718"/>
                    </a:ext>
                  </a:extLst>
                </a:gridCol>
                <a:gridCol w="1936703">
                  <a:extLst>
                    <a:ext uri="{9D8B030D-6E8A-4147-A177-3AD203B41FA5}">
                      <a16:colId xmlns:a16="http://schemas.microsoft.com/office/drawing/2014/main" val="615067268"/>
                    </a:ext>
                  </a:extLst>
                </a:gridCol>
                <a:gridCol w="1734052">
                  <a:extLst>
                    <a:ext uri="{9D8B030D-6E8A-4147-A177-3AD203B41FA5}">
                      <a16:colId xmlns:a16="http://schemas.microsoft.com/office/drawing/2014/main" val="939872271"/>
                    </a:ext>
                  </a:extLst>
                </a:gridCol>
                <a:gridCol w="2323491">
                  <a:extLst>
                    <a:ext uri="{9D8B030D-6E8A-4147-A177-3AD203B41FA5}">
                      <a16:colId xmlns:a16="http://schemas.microsoft.com/office/drawing/2014/main" val="2107874474"/>
                    </a:ext>
                  </a:extLst>
                </a:gridCol>
                <a:gridCol w="1982194">
                  <a:extLst>
                    <a:ext uri="{9D8B030D-6E8A-4147-A177-3AD203B41FA5}">
                      <a16:colId xmlns:a16="http://schemas.microsoft.com/office/drawing/2014/main" val="1156962768"/>
                    </a:ext>
                  </a:extLst>
                </a:gridCol>
                <a:gridCol w="2216120">
                  <a:extLst>
                    <a:ext uri="{9D8B030D-6E8A-4147-A177-3AD203B41FA5}">
                      <a16:colId xmlns:a16="http://schemas.microsoft.com/office/drawing/2014/main" val="3843610624"/>
                    </a:ext>
                  </a:extLst>
                </a:gridCol>
              </a:tblGrid>
              <a:tr h="476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Lange / Haslam Week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20-24</a:t>
                      </a: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F45511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FF98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558469"/>
                  </a:ext>
                </a:extLst>
              </a:tr>
              <a:tr h="27231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Language Arts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Reading Strategies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hlinkClick r:id="rId3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Writing Anchor Charts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Story:  I See Birds</a:t>
                      </a: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Binocolars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Jolly Phonics Songs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Jolly Phonics Actions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Sound Sorts – Extra Practice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Sight Word of the Day </a:t>
                      </a: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song/ sticky note game.</a:t>
                      </a: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ln>
                            <a:noFill/>
                          </a:ln>
                          <a:solidFill>
                            <a:srgbClr val="F45511"/>
                          </a:solidFill>
                          <a:effectLst/>
                          <a:latin typeface="Calibri" panose="020F0502020204030204" pitchFamily="34" charset="0"/>
                        </a:rPr>
                        <a:t>Reading:  </a:t>
                      </a:r>
                      <a:r>
                        <a:rPr lang="en-US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10-15 minutes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Listen </a:t>
                      </a:r>
                      <a:r>
                        <a:rPr lang="en-US" sz="1000" b="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to I See Birds – Epic! </a:t>
                      </a:r>
                      <a:endParaRPr lang="en-US" sz="1000" b="0" u="non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45511"/>
                          </a:solidFill>
                          <a:effectLst/>
                          <a:latin typeface="Calibri" panose="020F0502020204030204" pitchFamily="34" charset="0"/>
                        </a:rPr>
                        <a:t>Writing: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and write your plan to </a:t>
                      </a: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create binoculars </a:t>
                      </a: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go bird watching!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F4551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45511"/>
                          </a:solidFill>
                          <a:effectLst/>
                          <a:latin typeface="Calibri" panose="020F0502020204030204" pitchFamily="34" charset="0"/>
                        </a:rPr>
                        <a:t>Word Work: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 Week 4 (see next page)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45511"/>
                          </a:solidFill>
                          <a:effectLst/>
                          <a:latin typeface="Calibri" panose="020F0502020204030204" pitchFamily="34" charset="0"/>
                        </a:rPr>
                        <a:t>Jolly Phonics: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JP songs/actions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Introduce sound/action for ‘j’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4551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Sight Word of the Day:  </a:t>
                      </a: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10"/>
                        </a:rPr>
                        <a:t>the</a:t>
                      </a:r>
                      <a:endParaRPr lang="en-US" sz="1000" b="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F9800"/>
                          </a:solidFill>
                          <a:effectLst/>
                          <a:latin typeface="Calibri" panose="020F0502020204030204" pitchFamily="34" charset="0"/>
                        </a:rPr>
                        <a:t>Reading: </a:t>
                      </a: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10-15 minutes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FF98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F9800"/>
                          </a:solidFill>
                          <a:effectLst/>
                          <a:latin typeface="Calibri" panose="020F0502020204030204" pitchFamily="34" charset="0"/>
                        </a:rPr>
                        <a:t>Writing: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 bird watching and use tally marks to record how many birds you see  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FF98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F9800"/>
                          </a:solidFill>
                          <a:effectLst/>
                          <a:latin typeface="Calibri" panose="020F0502020204030204" pitchFamily="34" charset="0"/>
                        </a:rPr>
                        <a:t>Word Work: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Week 4 (see next page)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F9800"/>
                          </a:solidFill>
                          <a:effectLst/>
                          <a:latin typeface="Calibri" panose="020F0502020204030204" pitchFamily="34" charset="0"/>
                        </a:rPr>
                        <a:t>Jolly Phonics: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JP songs/actions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Introduce sound/action ‘</a:t>
                      </a:r>
                      <a:r>
                        <a:rPr lang="en-US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’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F98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Sight Word of the Day:  </a:t>
                      </a: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10"/>
                        </a:rPr>
                        <a:t>of</a:t>
                      </a:r>
                      <a:endParaRPr lang="en-US" sz="1000" b="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Reading: </a:t>
                      </a: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10-15 minutes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Writing: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Draw a picture of a bird and write a list of  what you observed about them. Ex. They hop, they fly, they eat bird seed and worms.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Word Work: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Week 4 (see next page)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Jolly Phonics: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JP songs/actions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Introduce sound/action for ‘</a:t>
                      </a:r>
                      <a:r>
                        <a:rPr lang="en-US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’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Sight Word of the Day:  </a:t>
                      </a: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10"/>
                        </a:rPr>
                        <a:t>and</a:t>
                      </a:r>
                      <a:endParaRPr lang="en-US" sz="1000" b="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Reading: </a:t>
                      </a: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10-15 minutes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Writing: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Continue to build on your picture from yesterday. </a:t>
                      </a: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Label your bird’s head, eye’s, wings, legs etc.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Word Work: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Week 4 (see next page)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Jolly Phonics: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JP songs/actions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j, </a:t>
                      </a:r>
                      <a:r>
                        <a:rPr lang="en-US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do a sound sort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Sight Word of the Day:  </a:t>
                      </a: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10"/>
                        </a:rPr>
                        <a:t>or</a:t>
                      </a:r>
                      <a:endParaRPr lang="en-US" sz="1000" b="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Reading: </a:t>
                      </a: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10-15 minutes</a:t>
                      </a:r>
                      <a:endParaRPr lang="en-US" sz="10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Writing: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Draw a picture and write 1 sentence about your favourite part about observing birds.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Word Work: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 week 4 (see next page)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Jolly Phonics: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JP songs/actions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j, </a:t>
                      </a:r>
                      <a:r>
                        <a:rPr lang="en-US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do a sound sort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 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Sight Word of the Day:  </a:t>
                      </a: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hlinkClick r:id="rId10"/>
                        </a:rPr>
                        <a:t>to</a:t>
                      </a:r>
                      <a:endParaRPr lang="en-US" sz="1000" b="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009593"/>
                  </a:ext>
                </a:extLst>
              </a:tr>
              <a:tr h="14815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Numeracy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Calendar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Number of the Day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3" action="ppaction://hlinkfile"/>
                        </a:rPr>
                        <a:t>Egg Carton Math</a:t>
                      </a:r>
                      <a:endParaRPr lang="en-US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45511"/>
                          </a:solidFill>
                          <a:effectLst/>
                          <a:latin typeface="Calibri" panose="020F0502020204030204" pitchFamily="34" charset="0"/>
                        </a:rPr>
                        <a:t>Math Daily Practice: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the Day:  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 20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45511"/>
                          </a:solidFill>
                          <a:effectLst/>
                          <a:latin typeface="Calibri" panose="020F0502020204030204" pitchFamily="34" charset="0"/>
                        </a:rPr>
                        <a:t>Number sense: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Egg Carton Math - Create and gather materials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F4551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F9800"/>
                          </a:solidFill>
                          <a:effectLst/>
                          <a:latin typeface="Calibri" panose="020F0502020204030204" pitchFamily="34" charset="0"/>
                        </a:rPr>
                        <a:t>Math Daily Practice: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the Day:  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21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FF9800"/>
                          </a:solidFill>
                          <a:effectLst/>
                          <a:latin typeface="Calibri" panose="020F0502020204030204" pitchFamily="34" charset="0"/>
                        </a:rPr>
                        <a:t>Number sense: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Egg Carton Math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FF98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Math Daily Practice: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the Day:  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 22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Number sense: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Egg Carton Math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Math Daily Practice: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the Day:  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23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Number sense: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Egg Carton Math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Math Daily Practice: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the Day:  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24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Number sense: </a:t>
                      </a:r>
                      <a:r>
                        <a:rPr lang="en-CA" sz="1000" dirty="0"/>
                        <a:t>Use your binoculars to go bird watching again. Count them. Did you see more big birds or little </a:t>
                      </a:r>
                      <a:r>
                        <a:rPr lang="en-CA" sz="1000"/>
                        <a:t>birds?</a:t>
                      </a:r>
                      <a:endParaRPr lang="en-CA" sz="1000" dirty="0"/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716"/>
                  </a:ext>
                </a:extLst>
              </a:tr>
              <a:tr h="107746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Outdoor /Art/ Physical</a:t>
                      </a: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Cosmic Yoga – Tallulah the Owlet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hlinkClick r:id="rId15"/>
                        </a:rPr>
                        <a:t>Directed Draw of a baby bird (Art Hub)</a:t>
                      </a:r>
                      <a:r>
                        <a:rPr lang="en-US" sz="1000" dirty="0"/>
                        <a:t>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Tell someone your full name and the city and country you live. </a:t>
                      </a: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Scavenger Hunt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hlinkClick r:id="rId17"/>
                        </a:rPr>
                        <a:t>Flap Your Wings Movement Song</a:t>
                      </a:r>
                      <a:r>
                        <a:rPr lang="en-US" sz="1000" dirty="0"/>
                        <a:t>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big circle.  Write your first and last name inside the circle.</a:t>
                      </a: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8"/>
                        </a:rPr>
                        <a:t>Earth Day Directed Draw (Art Hub)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Video: 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9"/>
                        </a:rPr>
                        <a:t> Inside Birding – Size and Shape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 some nature items and build a garden or an outdoor house for your mini me.  Add a picture to 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0"/>
                        </a:rPr>
                        <a:t>Freshgrade</a:t>
                      </a: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! (optional)</a:t>
                      </a: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Collect some nature items to create an </a:t>
                      </a:r>
                      <a:r>
                        <a:rPr lang="en-US" sz="1000" dirty="0">
                          <a:hlinkClick r:id="rId21" action="ppaction://hlinkfile"/>
                        </a:rPr>
                        <a:t>image of a bird</a:t>
                      </a:r>
                      <a:r>
                        <a:rPr lang="en-US" sz="1000" dirty="0"/>
                        <a:t>.  What else can you create out of your nature items?  Add a picture of your art to </a:t>
                      </a:r>
                      <a:r>
                        <a:rPr lang="en-US" sz="1000" dirty="0">
                          <a:hlinkClick r:id="rId20"/>
                        </a:rPr>
                        <a:t>Freshgrade</a:t>
                      </a:r>
                      <a:r>
                        <a:rPr lang="en-US" sz="1000" dirty="0"/>
                        <a:t>! (optional)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Make a heart for your window.</a:t>
                      </a: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Scavenger Hunt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2" action="ppaction://hlinkfile"/>
                        </a:rPr>
                        <a:t>Poem:  Bird Watching</a:t>
                      </a:r>
                      <a:endParaRPr lang="en-US" sz="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many circle shapes can you find in your house?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854124"/>
                  </a:ext>
                </a:extLst>
              </a:tr>
              <a:tr h="53197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See </a:t>
                      </a: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3"/>
                        </a:rPr>
                        <a:t>Extra Activities</a:t>
                      </a:r>
                      <a:endParaRPr lang="en-US" sz="13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sym typeface="Wingdings" panose="05000000000000000000" pitchFamily="2" charset="2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ASSESSMENT:</a:t>
                      </a:r>
                      <a:endParaRPr lang="en-US" sz="1000" b="1" u="sng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CA" sz="1000" dirty="0">
                          <a:solidFill>
                            <a:srgbClr val="FF0000"/>
                          </a:solidFill>
                        </a:rPr>
                        <a:t>Choose a piece of writing from the week that you are the most proud of and upload it to </a:t>
                      </a:r>
                      <a:r>
                        <a:rPr lang="en-CA" sz="1000" dirty="0">
                          <a:solidFill>
                            <a:srgbClr val="FF0000"/>
                          </a:solidFill>
                          <a:hlinkClick r:id="rId20"/>
                        </a:rPr>
                        <a:t>Freshgrade</a:t>
                      </a:r>
                      <a:r>
                        <a:rPr lang="en-CA" sz="1000" dirty="0">
                          <a:solidFill>
                            <a:srgbClr val="FF0000"/>
                          </a:solidFill>
                        </a:rPr>
                        <a:t>.  </a:t>
                      </a: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6" marR="23566" marT="23566" marB="23566">
                    <a:lnL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461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138665"/>
                  </a:ext>
                </a:extLst>
              </a:tr>
            </a:tbl>
          </a:graphicData>
        </a:graphic>
      </p:graphicFrame>
      <p:sp>
        <p:nvSpPr>
          <p:cNvPr id="7" name="Control 1">
            <a:extLst>
              <a:ext uri="{FF2B5EF4-FFF2-40B4-BE49-F238E27FC236}">
                <a16:creationId xmlns:a16="http://schemas.microsoft.com/office/drawing/2014/main" id="{EF9F3AC4-BF1A-420E-8ABC-9332A4CF970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447786" y="148131"/>
            <a:ext cx="16327623" cy="905742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6207609-521A-424E-94CB-0E56932A00D8}"/>
              </a:ext>
            </a:extLst>
          </p:cNvPr>
          <p:cNvGrpSpPr/>
          <p:nvPr/>
        </p:nvGrpSpPr>
        <p:grpSpPr>
          <a:xfrm>
            <a:off x="4700487" y="1535604"/>
            <a:ext cx="295200" cy="193680"/>
            <a:chOff x="4447628" y="2153097"/>
            <a:chExt cx="295200" cy="19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10CB2BA-38F0-0E47-8D41-A45110321F8F}"/>
                    </a:ext>
                  </a:extLst>
                </p14:cNvPr>
                <p14:cNvContentPartPr/>
                <p14:nvPr/>
              </p14:nvContentPartPr>
              <p14:xfrm>
                <a:off x="4447628" y="2245617"/>
                <a:ext cx="295200" cy="64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10CB2BA-38F0-0E47-8D41-A45110321F8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29988" y="2227977"/>
                  <a:ext cx="33084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CCA49D2-DD81-E046-814D-CC21B53BCDA4}"/>
                    </a:ext>
                  </a:extLst>
                </p14:cNvPr>
                <p14:cNvContentPartPr/>
                <p14:nvPr/>
              </p14:nvContentPartPr>
              <p14:xfrm>
                <a:off x="4471388" y="2153097"/>
                <a:ext cx="12960" cy="193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CCA49D2-DD81-E046-814D-CC21B53BCDA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453748" y="2135457"/>
                  <a:ext cx="4860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F731AF6-10F2-7747-B29A-A827CC26959B}"/>
                    </a:ext>
                  </a:extLst>
                </p14:cNvPr>
                <p14:cNvContentPartPr/>
                <p14:nvPr/>
              </p14:nvContentPartPr>
              <p14:xfrm>
                <a:off x="4538348" y="2171457"/>
                <a:ext cx="26640" cy="1677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F731AF6-10F2-7747-B29A-A827CC26959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520708" y="2153457"/>
                  <a:ext cx="6228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62B9E6E-DAC9-DD4A-87C4-3B67ED0323F8}"/>
                    </a:ext>
                  </a:extLst>
                </p14:cNvPr>
                <p14:cNvContentPartPr/>
                <p14:nvPr/>
              </p14:nvContentPartPr>
              <p14:xfrm>
                <a:off x="4611428" y="2160657"/>
                <a:ext cx="48600" cy="1695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62B9E6E-DAC9-DD4A-87C4-3B67ED0323F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593428" y="2143017"/>
                  <a:ext cx="842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0658D94-96FD-0249-A4C4-17476CF736B9}"/>
                    </a:ext>
                  </a:extLst>
                </p14:cNvPr>
                <p14:cNvContentPartPr/>
                <p14:nvPr/>
              </p14:nvContentPartPr>
              <p14:xfrm>
                <a:off x="4691708" y="2166417"/>
                <a:ext cx="26640" cy="1641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0658D94-96FD-0249-A4C4-17476CF736B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674068" y="2148777"/>
                  <a:ext cx="62280" cy="199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7EE8BEC-51B2-0546-98E0-6E00621B4AAD}"/>
                  </a:ext>
                </a:extLst>
              </p14:cNvPr>
              <p14:cNvContentPartPr/>
              <p14:nvPr/>
            </p14:nvContentPartPr>
            <p14:xfrm>
              <a:off x="5117765" y="1556291"/>
              <a:ext cx="27000" cy="1760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7EE8BEC-51B2-0546-98E0-6E00621B4AA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100125" y="1538651"/>
                <a:ext cx="62640" cy="211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8D83F88E-1669-D14B-BAB9-D81BA583E256}"/>
              </a:ext>
            </a:extLst>
          </p:cNvPr>
          <p:cNvGrpSpPr/>
          <p:nvPr/>
        </p:nvGrpSpPr>
        <p:grpSpPr>
          <a:xfrm>
            <a:off x="5205245" y="1538922"/>
            <a:ext cx="148680" cy="176400"/>
            <a:chOff x="5018948" y="2169297"/>
            <a:chExt cx="148680" cy="17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F44E49E-D5B1-234D-A341-BCBF7B7C091F}"/>
                    </a:ext>
                  </a:extLst>
                </p14:cNvPr>
                <p14:cNvContentPartPr/>
                <p14:nvPr/>
              </p14:nvContentPartPr>
              <p14:xfrm>
                <a:off x="5018948" y="2184417"/>
                <a:ext cx="40680" cy="1612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F44E49E-D5B1-234D-A341-BCBF7B7C091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001308" y="2166777"/>
                  <a:ext cx="7632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EF15BB7-E2C9-6242-8E6B-1E65574E6120}"/>
                    </a:ext>
                  </a:extLst>
                </p14:cNvPr>
                <p14:cNvContentPartPr/>
                <p14:nvPr/>
              </p14:nvContentPartPr>
              <p14:xfrm>
                <a:off x="5134148" y="2169297"/>
                <a:ext cx="33480" cy="1609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EF15BB7-E2C9-6242-8E6B-1E65574E612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116148" y="2151297"/>
                  <a:ext cx="69120" cy="19656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1B97E890-50B1-464A-9065-E2B5724DF737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6354057" y="6308591"/>
            <a:ext cx="513215" cy="46989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044BDE5-C2B7-3C4B-B7A6-C1B1E0427F6B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2048264" y="6296877"/>
            <a:ext cx="1360972" cy="55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4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0DC959-36DA-4E6C-A77D-214C24409087}"/>
              </a:ext>
            </a:extLst>
          </p:cNvPr>
          <p:cNvSpPr txBox="1"/>
          <p:nvPr/>
        </p:nvSpPr>
        <p:spPr>
          <a:xfrm>
            <a:off x="1358283" y="292964"/>
            <a:ext cx="94754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Word Work – Week 4</a:t>
            </a:r>
          </a:p>
          <a:p>
            <a:endParaRPr lang="en-CA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9BDBC28-F367-4DFA-9D6A-64071DE6B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101776"/>
              </p:ext>
            </p:extLst>
          </p:nvPr>
        </p:nvGraphicFramePr>
        <p:xfrm>
          <a:off x="816746" y="687150"/>
          <a:ext cx="10227078" cy="604659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704513">
                  <a:extLst>
                    <a:ext uri="{9D8B030D-6E8A-4147-A177-3AD203B41FA5}">
                      <a16:colId xmlns:a16="http://schemas.microsoft.com/office/drawing/2014/main" val="2907751534"/>
                    </a:ext>
                  </a:extLst>
                </a:gridCol>
                <a:gridCol w="1704513">
                  <a:extLst>
                    <a:ext uri="{9D8B030D-6E8A-4147-A177-3AD203B41FA5}">
                      <a16:colId xmlns:a16="http://schemas.microsoft.com/office/drawing/2014/main" val="736690239"/>
                    </a:ext>
                  </a:extLst>
                </a:gridCol>
                <a:gridCol w="1704513">
                  <a:extLst>
                    <a:ext uri="{9D8B030D-6E8A-4147-A177-3AD203B41FA5}">
                      <a16:colId xmlns:a16="http://schemas.microsoft.com/office/drawing/2014/main" val="1458372808"/>
                    </a:ext>
                  </a:extLst>
                </a:gridCol>
                <a:gridCol w="1704513">
                  <a:extLst>
                    <a:ext uri="{9D8B030D-6E8A-4147-A177-3AD203B41FA5}">
                      <a16:colId xmlns:a16="http://schemas.microsoft.com/office/drawing/2014/main" val="1352831296"/>
                    </a:ext>
                  </a:extLst>
                </a:gridCol>
                <a:gridCol w="1704513">
                  <a:extLst>
                    <a:ext uri="{9D8B030D-6E8A-4147-A177-3AD203B41FA5}">
                      <a16:colId xmlns:a16="http://schemas.microsoft.com/office/drawing/2014/main" val="99316198"/>
                    </a:ext>
                  </a:extLst>
                </a:gridCol>
                <a:gridCol w="1704513">
                  <a:extLst>
                    <a:ext uri="{9D8B030D-6E8A-4147-A177-3AD203B41FA5}">
                      <a16:colId xmlns:a16="http://schemas.microsoft.com/office/drawing/2014/main" val="1844593192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Instructions: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081307"/>
                  </a:ext>
                </a:extLst>
              </a:tr>
              <a:tr h="101178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Count how many words in the sentence: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love spring. </a:t>
                      </a:r>
                    </a:p>
                    <a:p>
                      <a:pPr algn="ctr"/>
                      <a:r>
                        <a:rPr lang="en-US" sz="1000" dirty="0"/>
                        <a:t>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Anthony has a toy. </a:t>
                      </a:r>
                    </a:p>
                    <a:p>
                      <a:pPr algn="ctr"/>
                      <a:r>
                        <a:rPr lang="en-US" sz="1000" dirty="0"/>
                        <a:t>(4)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 is </a:t>
                      </a:r>
                      <a:r>
                        <a:rPr lang="en-US" dirty="0" err="1"/>
                        <a:t>Avey’s</a:t>
                      </a:r>
                      <a:r>
                        <a:rPr lang="en-US" dirty="0"/>
                        <a:t> purse?</a:t>
                      </a:r>
                    </a:p>
                    <a:p>
                      <a:pPr algn="ctr"/>
                      <a:r>
                        <a:rPr lang="en-US" sz="1000" dirty="0"/>
                        <a:t>(4)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Hailey likes to make crafts.</a:t>
                      </a:r>
                    </a:p>
                    <a:p>
                      <a:pPr algn="ctr"/>
                      <a:r>
                        <a:rPr lang="en-US" sz="1000" dirty="0"/>
                        <a:t>(5)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Kai is building a puzzle.</a:t>
                      </a:r>
                    </a:p>
                    <a:p>
                      <a:pPr algn="ctr"/>
                      <a:r>
                        <a:rPr lang="en-US" sz="1000" dirty="0"/>
                        <a:t>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042303"/>
                  </a:ext>
                </a:extLst>
              </a:tr>
              <a:tr h="5006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Do the words rhyme?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cat/sat</a:t>
                      </a:r>
                    </a:p>
                    <a:p>
                      <a:pPr algn="ctr"/>
                      <a:r>
                        <a:rPr lang="en-US" sz="1000" dirty="0"/>
                        <a:t>(yes)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red/blue</a:t>
                      </a:r>
                    </a:p>
                    <a:p>
                      <a:pPr algn="ctr"/>
                      <a:r>
                        <a:rPr lang="en-US" sz="1000" dirty="0"/>
                        <a:t>(no)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far/car</a:t>
                      </a:r>
                    </a:p>
                    <a:p>
                      <a:pPr algn="ctr"/>
                      <a:r>
                        <a:rPr lang="en-US" sz="1000" dirty="0"/>
                        <a:t>(yes)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pen/hen</a:t>
                      </a:r>
                    </a:p>
                    <a:p>
                      <a:pPr algn="ctr"/>
                      <a:r>
                        <a:rPr lang="en-US" sz="1000" dirty="0"/>
                        <a:t>(yes)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run/ran</a:t>
                      </a:r>
                    </a:p>
                    <a:p>
                      <a:pPr algn="ctr"/>
                      <a:r>
                        <a:rPr lang="en-US" sz="1000" dirty="0"/>
                        <a:t>(no)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351274"/>
                  </a:ext>
                </a:extLst>
              </a:tr>
              <a:tr h="35342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What rhymes with…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glad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bag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swam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841871"/>
                  </a:ext>
                </a:extLst>
              </a:tr>
              <a:tr h="53013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How many syllables?</a:t>
                      </a:r>
                    </a:p>
                    <a:p>
                      <a:pPr algn="ctr"/>
                      <a:r>
                        <a:rPr lang="en-US" sz="1000" dirty="0"/>
                        <a:t>(touch your chin or clap it out!)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dog</a:t>
                      </a:r>
                    </a:p>
                    <a:p>
                      <a:pPr algn="ctr"/>
                      <a:r>
                        <a:rPr lang="en-US" sz="1000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robot</a:t>
                      </a:r>
                    </a:p>
                    <a:p>
                      <a:pPr algn="ctr"/>
                      <a:r>
                        <a:rPr lang="en-US" sz="1000" dirty="0"/>
                        <a:t>(2)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fantastic</a:t>
                      </a:r>
                    </a:p>
                    <a:p>
                      <a:pPr algn="ctr"/>
                      <a:r>
                        <a:rPr lang="en-CA" sz="1000" dirty="0"/>
                        <a:t>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lemonade</a:t>
                      </a:r>
                    </a:p>
                    <a:p>
                      <a:pPr algn="ctr"/>
                      <a:r>
                        <a:rPr lang="en-CA" sz="1000" dirty="0"/>
                        <a:t>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cupcake</a:t>
                      </a:r>
                    </a:p>
                    <a:p>
                      <a:pPr algn="ctr"/>
                      <a:r>
                        <a:rPr lang="en-US" sz="1000" dirty="0"/>
                        <a:t>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961519"/>
                  </a:ext>
                </a:extLst>
              </a:tr>
              <a:tr h="53013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What is the beginning </a:t>
                      </a:r>
                      <a:r>
                        <a:rPr lang="en-US" sz="1000" b="1" dirty="0"/>
                        <a:t>SOUND</a:t>
                      </a:r>
                      <a:r>
                        <a:rPr lang="en-US" sz="1000" dirty="0"/>
                        <a:t> (not the letter name)?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sock</a:t>
                      </a:r>
                    </a:p>
                    <a:p>
                      <a:pPr algn="ctr"/>
                      <a:r>
                        <a:rPr lang="en-US" sz="10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ball</a:t>
                      </a:r>
                    </a:p>
                    <a:p>
                      <a:pPr algn="ctr"/>
                      <a:r>
                        <a:rPr lang="en-US" sz="1000" dirty="0"/>
                        <a:t>(b)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apple</a:t>
                      </a:r>
                    </a:p>
                    <a:p>
                      <a:pPr algn="ctr"/>
                      <a:r>
                        <a:rPr lang="en-US" sz="1000" dirty="0"/>
                        <a:t>(a)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hat</a:t>
                      </a:r>
                    </a:p>
                    <a:p>
                      <a:pPr algn="ctr"/>
                      <a:r>
                        <a:rPr lang="en-US" sz="1000" dirty="0"/>
                        <a:t>(h)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snail</a:t>
                      </a:r>
                    </a:p>
                    <a:p>
                      <a:pPr algn="ctr"/>
                      <a:r>
                        <a:rPr lang="en-US" sz="1000" dirty="0"/>
                        <a:t>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2222"/>
                  </a:ext>
                </a:extLst>
              </a:tr>
              <a:tr h="52034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What is the ending </a:t>
                      </a:r>
                      <a:r>
                        <a:rPr lang="en-US" sz="1000" b="1" dirty="0"/>
                        <a:t>SOUND </a:t>
                      </a:r>
                      <a:r>
                        <a:rPr lang="en-US" sz="1000" dirty="0"/>
                        <a:t>(not the letter name)?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map</a:t>
                      </a:r>
                    </a:p>
                    <a:p>
                      <a:pPr algn="ctr"/>
                      <a:r>
                        <a:rPr lang="en-US" sz="1000" dirty="0"/>
                        <a:t>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pig</a:t>
                      </a:r>
                    </a:p>
                    <a:p>
                      <a:pPr algn="ctr"/>
                      <a:r>
                        <a:rPr lang="en-US" sz="1000" dirty="0"/>
                        <a:t>(g)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frog</a:t>
                      </a:r>
                    </a:p>
                    <a:p>
                      <a:pPr algn="ctr"/>
                      <a:r>
                        <a:rPr lang="en-US" sz="1000" dirty="0"/>
                        <a:t>(g)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sun</a:t>
                      </a:r>
                    </a:p>
                    <a:p>
                      <a:pPr algn="ctr"/>
                      <a:r>
                        <a:rPr lang="en-US" sz="1000" dirty="0"/>
                        <a:t>(n)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net</a:t>
                      </a:r>
                    </a:p>
                    <a:p>
                      <a:pPr algn="ctr"/>
                      <a:r>
                        <a:rPr lang="en-US" sz="1000" dirty="0"/>
                        <a:t>(t)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34185"/>
                  </a:ext>
                </a:extLst>
              </a:tr>
              <a:tr h="8094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What’s the word?</a:t>
                      </a:r>
                    </a:p>
                    <a:p>
                      <a:pPr algn="ctr"/>
                      <a:r>
                        <a:rPr lang="en-US" sz="1000" dirty="0"/>
                        <a:t>(adult says the letter sounds in the word.  Child listens and says what the word is)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f-l-u-</a:t>
                      </a:r>
                      <a:r>
                        <a:rPr lang="en-US" sz="1800" dirty="0" err="1"/>
                        <a:t>te</a:t>
                      </a:r>
                      <a:endParaRPr lang="en-US" sz="1800" dirty="0"/>
                    </a:p>
                    <a:p>
                      <a:pPr algn="ctr"/>
                      <a:r>
                        <a:rPr lang="en-US" sz="1000" dirty="0"/>
                        <a:t>(flute)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s-c-a-r-f</a:t>
                      </a:r>
                    </a:p>
                    <a:p>
                      <a:pPr algn="ctr"/>
                      <a:r>
                        <a:rPr lang="en-US" sz="1000" dirty="0"/>
                        <a:t>(scarf)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f-</a:t>
                      </a:r>
                      <a:r>
                        <a:rPr lang="en-US" sz="1800" dirty="0" err="1"/>
                        <a:t>i</a:t>
                      </a:r>
                      <a:r>
                        <a:rPr lang="en-US" sz="1800" dirty="0"/>
                        <a:t>-re</a:t>
                      </a:r>
                    </a:p>
                    <a:p>
                      <a:pPr algn="ctr"/>
                      <a:r>
                        <a:rPr lang="en-US" sz="1000" dirty="0"/>
                        <a:t>(fire)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sh</a:t>
                      </a:r>
                      <a:r>
                        <a:rPr lang="en-US" sz="1800" dirty="0"/>
                        <a:t>-y</a:t>
                      </a:r>
                    </a:p>
                    <a:p>
                      <a:pPr algn="ctr"/>
                      <a:r>
                        <a:rPr lang="en-US" sz="1000" dirty="0"/>
                        <a:t>(shy)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h-o-n-</a:t>
                      </a:r>
                      <a:r>
                        <a:rPr lang="en-US" sz="1800" dirty="0" err="1"/>
                        <a:t>ey</a:t>
                      </a:r>
                      <a:endParaRPr lang="en-US" sz="1800" dirty="0"/>
                    </a:p>
                    <a:p>
                      <a:pPr algn="ctr"/>
                      <a:r>
                        <a:rPr lang="en-US" sz="1000" dirty="0"/>
                        <a:t>(honey)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319692"/>
                  </a:ext>
                </a:extLst>
              </a:tr>
              <a:tr h="53013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Break apart the word:</a:t>
                      </a:r>
                    </a:p>
                    <a:p>
                      <a:pPr algn="ctr"/>
                      <a:r>
                        <a:rPr lang="en-US" sz="1000" dirty="0"/>
                        <a:t>(adult says the word, child breaks it apart)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upset</a:t>
                      </a:r>
                    </a:p>
                    <a:p>
                      <a:pPr algn="ctr"/>
                      <a:r>
                        <a:rPr lang="en-US" sz="1000" dirty="0"/>
                        <a:t>(up - set)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cracker</a:t>
                      </a:r>
                    </a:p>
                    <a:p>
                      <a:pPr algn="ctr"/>
                      <a:r>
                        <a:rPr lang="en-US" sz="1000" dirty="0"/>
                        <a:t>(crack – </a:t>
                      </a:r>
                      <a:r>
                        <a:rPr lang="en-US" sz="1000" dirty="0" err="1"/>
                        <a:t>er</a:t>
                      </a:r>
                      <a:r>
                        <a:rPr lang="en-US" sz="1000" dirty="0"/>
                        <a:t>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eagle</a:t>
                      </a:r>
                    </a:p>
                    <a:p>
                      <a:pPr algn="ctr"/>
                      <a:r>
                        <a:rPr lang="en-US" sz="1000" dirty="0"/>
                        <a:t>(</a:t>
                      </a:r>
                      <a:r>
                        <a:rPr lang="en-US" sz="1000" dirty="0" err="1"/>
                        <a:t>ea</a:t>
                      </a:r>
                      <a:r>
                        <a:rPr lang="en-US" sz="1000" dirty="0"/>
                        <a:t> – </a:t>
                      </a:r>
                      <a:r>
                        <a:rPr lang="en-US" sz="1000" dirty="0" err="1"/>
                        <a:t>gle</a:t>
                      </a:r>
                      <a:r>
                        <a:rPr lang="en-US" sz="1000" dirty="0"/>
                        <a:t>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flower</a:t>
                      </a:r>
                    </a:p>
                    <a:p>
                      <a:pPr algn="ctr"/>
                      <a:r>
                        <a:rPr lang="en-US" sz="1000" dirty="0"/>
                        <a:t>(flow – </a:t>
                      </a:r>
                      <a:r>
                        <a:rPr lang="en-US" sz="1000" dirty="0" err="1"/>
                        <a:t>er</a:t>
                      </a:r>
                      <a:r>
                        <a:rPr lang="en-US" sz="1000" dirty="0"/>
                        <a:t>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island </a:t>
                      </a:r>
                    </a:p>
                    <a:p>
                      <a:pPr algn="ctr"/>
                      <a:r>
                        <a:rPr lang="en-US" sz="1000" dirty="0"/>
                        <a:t>(is –land)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808095"/>
                  </a:ext>
                </a:extLst>
              </a:tr>
              <a:tr h="8094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Count the Sounds:</a:t>
                      </a:r>
                    </a:p>
                    <a:p>
                      <a:pPr algn="ctr"/>
                      <a:r>
                        <a:rPr lang="en-US" sz="1000" dirty="0"/>
                        <a:t>(we have not introduced this to students yet, it will be new for them)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</a:t>
                      </a:r>
                    </a:p>
                    <a:p>
                      <a:pPr algn="ctr"/>
                      <a:r>
                        <a:rPr lang="en-US" sz="1000" dirty="0"/>
                        <a:t>p/l/ay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trap</a:t>
                      </a:r>
                    </a:p>
                    <a:p>
                      <a:pPr algn="ctr"/>
                      <a:r>
                        <a:rPr lang="en-US" sz="1000" dirty="0"/>
                        <a:t>t/r/a/p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goat</a:t>
                      </a:r>
                    </a:p>
                    <a:p>
                      <a:pPr algn="ctr"/>
                      <a:r>
                        <a:rPr lang="en-US" sz="1000" dirty="0"/>
                        <a:t>g/</a:t>
                      </a:r>
                      <a:r>
                        <a:rPr lang="en-US" sz="1000" dirty="0" err="1"/>
                        <a:t>oa</a:t>
                      </a:r>
                      <a:r>
                        <a:rPr lang="en-US" sz="1000" dirty="0"/>
                        <a:t>/t (3)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sail</a:t>
                      </a:r>
                    </a:p>
                    <a:p>
                      <a:pPr algn="ctr"/>
                      <a:r>
                        <a:rPr lang="en-US" sz="1000" dirty="0"/>
                        <a:t>s/ai/l (3)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mow</a:t>
                      </a:r>
                    </a:p>
                    <a:p>
                      <a:pPr algn="ctr"/>
                      <a:r>
                        <a:rPr lang="en-US" sz="1000" dirty="0"/>
                        <a:t>m/ow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088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28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</TotalTime>
  <Words>991</Words>
  <Application>Microsoft Office PowerPoint</Application>
  <PresentationFormat>Widescreen</PresentationFormat>
  <Paragraphs>221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Janelle Mould</dc:creator>
  <cp:lastModifiedBy>Christine Lange</cp:lastModifiedBy>
  <cp:revision>72</cp:revision>
  <dcterms:created xsi:type="dcterms:W3CDTF">2020-04-09T18:24:37Z</dcterms:created>
  <dcterms:modified xsi:type="dcterms:W3CDTF">2020-04-18T22:45:06Z</dcterms:modified>
</cp:coreProperties>
</file>